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handoutMasters/handoutMaster1.xml" ContentType="application/vnd.openxmlformats-officedocument.presentationml.handoutMaster+xml"/>
  <Override PartName="/ppt/slideLayouts/slideLayout7.xml" ContentType="application/vnd.openxmlformats-officedocument.presentationml.slideLayout+xml"/>
  <Override PartName="/ppt/slides/slide6.xml" ContentType="application/vnd.openxmlformats-officedocument.presentationml.slide+xml"/>
  <Override PartName="/ppt/theme/theme3.xml" ContentType="application/vnd.openxmlformats-officedocument.them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11"/>
  </p:notesMasterIdLst>
  <p:handoutMasterIdLst>
    <p:handoutMasterId r:id="rId12"/>
  </p:handoutMasterIdLst>
  <p:sldIdLst>
    <p:sldId id="257" r:id="rId2"/>
    <p:sldId id="259" r:id="rId3"/>
    <p:sldId id="260" r:id="rId4"/>
    <p:sldId id="261" r:id="rId5"/>
    <p:sldId id="262" r:id="rId6"/>
    <p:sldId id="263" r:id="rId7"/>
    <p:sldId id="264" r:id="rId8"/>
    <p:sldId id="265" r:id="rId9"/>
    <p:sldId id="26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17" d="100"/>
          <a:sy n="117" d="100"/>
        </p:scale>
        <p:origin x="-64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handoutMaster" Target="handoutMasters/handout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BC34FC5-EBC4-487F-9067-960B97624D05}" type="datetimeFigureOut">
              <a:rPr lang="en-US" smtClean="0"/>
              <a:pPr/>
              <a:t>11/10/10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594FC06-44AA-4B97-8169-476799B4936E}"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E07C7E-3A04-49CB-8165-5A128C2BB3F1}" type="datetimeFigureOut">
              <a:rPr lang="en-US" smtClean="0"/>
              <a:pPr/>
              <a:t>11/10/10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F36DC3-BBE2-428A-BCBA-B3BDC307DCB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33CC4B9-61CC-495E-A7FC-AEFF0268D8A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839107-FBF0-496E-8B2F-716802BFDD6F}" type="slidenum">
              <a:rPr lang="en-US"/>
              <a:pPr/>
              <a:t>4</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0D2D88-51B1-46AD-ADB1-1132E3A932F6}" type="datetimeFigureOut">
              <a:rPr lang="en-US" smtClean="0"/>
              <a:pPr/>
              <a:t>11/10/10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B0ACD-85C1-4A63-829E-3440D3C0B31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0D2D88-51B1-46AD-ADB1-1132E3A932F6}" type="datetimeFigureOut">
              <a:rPr lang="en-US" smtClean="0"/>
              <a:pPr/>
              <a:t>11/10/10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B0ACD-85C1-4A63-829E-3440D3C0B31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0D2D88-51B1-46AD-ADB1-1132E3A932F6}" type="datetimeFigureOut">
              <a:rPr lang="en-US" smtClean="0"/>
              <a:pPr/>
              <a:t>11/10/10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B0ACD-85C1-4A63-829E-3440D3C0B31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0D2D88-51B1-46AD-ADB1-1132E3A932F6}" type="datetimeFigureOut">
              <a:rPr lang="en-US" smtClean="0"/>
              <a:pPr/>
              <a:t>11/10/10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B0ACD-85C1-4A63-829E-3440D3C0B3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0D2D88-51B1-46AD-ADB1-1132E3A932F6}" type="datetimeFigureOut">
              <a:rPr lang="en-US" smtClean="0"/>
              <a:pPr/>
              <a:t>11/10/10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6B0ACD-85C1-4A63-829E-3440D3C0B31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0D2D88-51B1-46AD-ADB1-1132E3A932F6}" type="datetimeFigureOut">
              <a:rPr lang="en-US" smtClean="0"/>
              <a:pPr/>
              <a:t>11/10/10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6B0ACD-85C1-4A63-829E-3440D3C0B31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D2D88-51B1-46AD-ADB1-1132E3A932F6}" type="datetimeFigureOut">
              <a:rPr lang="en-US" smtClean="0"/>
              <a:pPr/>
              <a:t>11/10/10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6B0ACD-85C1-4A63-829E-3440D3C0B31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0D2D88-51B1-46AD-ADB1-1132E3A932F6}" type="datetimeFigureOut">
              <a:rPr lang="en-US" smtClean="0"/>
              <a:pPr/>
              <a:t>11/10/10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B0ACD-85C1-4A63-829E-3440D3C0B31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0D2D88-51B1-46AD-ADB1-1132E3A932F6}" type="datetimeFigureOut">
              <a:rPr lang="en-US" smtClean="0"/>
              <a:pPr/>
              <a:t>11/10/10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B0ACD-85C1-4A63-829E-3440D3C0B31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0D2D88-51B1-46AD-ADB1-1132E3A932F6}" type="datetimeFigureOut">
              <a:rPr lang="en-US" smtClean="0"/>
              <a:pPr/>
              <a:t>11/10/10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B0ACD-85C1-4A63-829E-3440D3C0B31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0D2D88-51B1-46AD-ADB1-1132E3A932F6}" type="datetimeFigureOut">
              <a:rPr lang="en-US" smtClean="0"/>
              <a:pPr/>
              <a:t>11/10/10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B0ACD-85C1-4A63-829E-3440D3C0B31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D2D88-51B1-46AD-ADB1-1132E3A932F6}" type="datetimeFigureOut">
              <a:rPr lang="en-US" smtClean="0"/>
              <a:pPr/>
              <a:t>11/10/10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6B0ACD-85C1-4A63-829E-3440D3C0B31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2514600"/>
          </a:xfrm>
        </p:spPr>
        <p:txBody>
          <a:bodyPr>
            <a:normAutofit fontScale="90000"/>
          </a:bodyPr>
          <a:lstStyle/>
          <a:p>
            <a:r>
              <a:rPr lang="en-US" dirty="0" smtClean="0"/>
              <a:t>A vital step toward healthy stewardship ministry is an ongoing Biblical conversation about money and possessions.</a:t>
            </a:r>
            <a:endParaRPr lang="en-US" dirty="0"/>
          </a:p>
        </p:txBody>
      </p:sp>
      <p:sp>
        <p:nvSpPr>
          <p:cNvPr id="3" name="Subtitle 2"/>
          <p:cNvSpPr>
            <a:spLocks noGrp="1"/>
          </p:cNvSpPr>
          <p:nvPr>
            <p:ph type="subTitle" idx="1"/>
          </p:nvPr>
        </p:nvSpPr>
        <p:spPr>
          <a:xfrm>
            <a:off x="1371600" y="5257800"/>
            <a:ext cx="6400800" cy="990600"/>
          </a:xfrm>
        </p:spPr>
        <p:txBody>
          <a:bodyPr>
            <a:normAutofit/>
          </a:bodyPr>
          <a:lstStyle/>
          <a:p>
            <a:r>
              <a:rPr lang="en-US" dirty="0" smtClean="0"/>
              <a:t>Presentation By Chick Lane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US" dirty="0" smtClean="0"/>
              <a:t>To talk about money is to be faithful to scripture.</a:t>
            </a:r>
            <a:endParaRPr lang="en-US" dirty="0"/>
          </a:p>
        </p:txBody>
      </p:sp>
      <p:sp>
        <p:nvSpPr>
          <p:cNvPr id="3" name="Content Placeholder 2"/>
          <p:cNvSpPr>
            <a:spLocks noGrp="1"/>
          </p:cNvSpPr>
          <p:nvPr>
            <p:ph idx="1"/>
          </p:nvPr>
        </p:nvSpPr>
        <p:spPr>
          <a:xfrm>
            <a:off x="457200" y="2438400"/>
            <a:ext cx="8229600" cy="3687763"/>
          </a:xfrm>
        </p:spPr>
        <p:txBody>
          <a:bodyPr>
            <a:normAutofit fontScale="77500" lnSpcReduction="20000"/>
          </a:bodyPr>
          <a:lstStyle/>
          <a:p>
            <a:r>
              <a:rPr lang="en-US" dirty="0" smtClean="0"/>
              <a:t>Mark Allen Powell joked that when people tell him that the church talks too much about money, he replies, “You think I talk a lot about money, wait until you meet Jesus!”  - from Rolf Jacobson, “Rethinking Stewardship: An Introduction”</a:t>
            </a:r>
          </a:p>
          <a:p>
            <a:r>
              <a:rPr lang="en-US" dirty="0" smtClean="0"/>
              <a:t>“Based on the evidence from the New Testament, the two most significant issues facing the early church were the relationship between Jews and Gentiles as the people of God, and the faithful use of wealth and possessions.” – Audrey West</a:t>
            </a:r>
          </a:p>
          <a:p>
            <a:pPr>
              <a:buNone/>
            </a:pPr>
            <a:r>
              <a:rPr lang="en-US" dirty="0" smtClean="0"/>
              <a:t>		</a:t>
            </a:r>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Talk about money will strengthen and support God’s people</a:t>
            </a:r>
            <a:endParaRPr lang="en-US" dirty="0"/>
          </a:p>
        </p:txBody>
      </p:sp>
      <p:sp>
        <p:nvSpPr>
          <p:cNvPr id="4" name="Content Placeholder 3"/>
          <p:cNvSpPr>
            <a:spLocks noGrp="1"/>
          </p:cNvSpPr>
          <p:nvPr>
            <p:ph idx="1"/>
          </p:nvPr>
        </p:nvSpPr>
        <p:spPr/>
        <p:txBody>
          <a:bodyPr>
            <a:normAutofit/>
          </a:bodyPr>
          <a:lstStyle/>
          <a:p>
            <a:r>
              <a:rPr lang="en-US" dirty="0" smtClean="0"/>
              <a:t>Talk about various aspects of the intersection of faith and finances</a:t>
            </a:r>
          </a:p>
          <a:p>
            <a:r>
              <a:rPr lang="en-US" dirty="0" smtClean="0"/>
              <a:t>Personal finances and spending decisions are as much a part of Christian stewardship as giving to the church.</a:t>
            </a:r>
          </a:p>
          <a:p>
            <a:r>
              <a:rPr lang="en-US" dirty="0" smtClean="0"/>
              <a:t>“Congregations need to address the concerns that keep people awake at night.” - Scott </a:t>
            </a:r>
            <a:r>
              <a:rPr lang="en-US" dirty="0" err="1" smtClean="0"/>
              <a:t>Cormode</a:t>
            </a:r>
            <a:r>
              <a:rPr lang="en-US" dirty="0" smtClean="0"/>
              <a:t>, “Making Spiritual Sense” p. 126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r>
              <a:rPr lang="en-US"/>
              <a:t>How is it with you and money?</a:t>
            </a:r>
          </a:p>
        </p:txBody>
      </p:sp>
      <p:sp>
        <p:nvSpPr>
          <p:cNvPr id="7171" name="Rectangle 3"/>
          <p:cNvSpPr>
            <a:spLocks noGrp="1" noRot="1" noChangeArrowheads="1"/>
          </p:cNvSpPr>
          <p:nvPr>
            <p:ph type="body" idx="1"/>
          </p:nvPr>
        </p:nvSpPr>
        <p:spPr/>
        <p:txBody>
          <a:bodyPr/>
          <a:lstStyle/>
          <a:p>
            <a:pPr>
              <a:lnSpc>
                <a:spcPct val="90000"/>
              </a:lnSpc>
            </a:pPr>
            <a:r>
              <a:rPr lang="en-US"/>
              <a:t>When you were growing up was money abundant or scarce?</a:t>
            </a:r>
          </a:p>
          <a:p>
            <a:pPr>
              <a:lnSpc>
                <a:spcPct val="90000"/>
              </a:lnSpc>
            </a:pPr>
            <a:r>
              <a:rPr lang="en-US"/>
              <a:t>When you were growing up how was money discussed in your family?</a:t>
            </a:r>
          </a:p>
          <a:p>
            <a:pPr>
              <a:lnSpc>
                <a:spcPct val="90000"/>
              </a:lnSpc>
            </a:pPr>
            <a:r>
              <a:rPr lang="en-US"/>
              <a:t>In your family now (however you define that) is money easily discussed?</a:t>
            </a:r>
          </a:p>
          <a:p>
            <a:pPr>
              <a:lnSpc>
                <a:spcPct val="90000"/>
              </a:lnSpc>
            </a:pPr>
            <a:r>
              <a:rPr lang="en-US"/>
              <a:t>How do you discuss and express generosity?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171">
                                            <p:txEl>
                                              <p:pRg st="3" end="3"/>
                                            </p:txEl>
                                          </p:spTgt>
                                        </p:tgtEl>
                                        <p:attrNameLst>
                                          <p:attrName>style.visibility</p:attrName>
                                        </p:attrNameLst>
                                      </p:cBhvr>
                                      <p:to>
                                        <p:strVal val="visible"/>
                                      </p:to>
                                    </p:set>
                                    <p:animEffect transition="in" filter="fade">
                                      <p:cBhvr>
                                        <p:cTn id="28" dur="1000"/>
                                        <p:tgtEl>
                                          <p:spTgt spid="7171">
                                            <p:txEl>
                                              <p:pRg st="3" end="3"/>
                                            </p:txEl>
                                          </p:spTgt>
                                        </p:tgtEl>
                                      </p:cBhvr>
                                    </p:animEffect>
                                    <p:anim calcmode="lin" valueType="num">
                                      <p:cBhvr>
                                        <p:cTn id="29"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17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371600"/>
            <a:ext cx="8229600" cy="1143000"/>
          </a:xfrm>
        </p:spPr>
        <p:txBody>
          <a:bodyPr>
            <a:normAutofit fontScale="90000"/>
          </a:bodyPr>
          <a:lstStyle/>
          <a:p>
            <a:r>
              <a:rPr lang="en-US" sz="4000"/>
              <a:t>Society’s Taboo – We don’t talk about money</a:t>
            </a:r>
          </a:p>
        </p:txBody>
      </p:sp>
      <p:sp>
        <p:nvSpPr>
          <p:cNvPr id="16387" name="Rectangle 3"/>
          <p:cNvSpPr>
            <a:spLocks noGrp="1" noChangeArrowheads="1"/>
          </p:cNvSpPr>
          <p:nvPr>
            <p:ph type="body" idx="1"/>
          </p:nvPr>
        </p:nvSpPr>
        <p:spPr>
          <a:xfrm>
            <a:off x="457200" y="2819400"/>
            <a:ext cx="8229600" cy="3276600"/>
          </a:xfrm>
        </p:spPr>
        <p:txBody>
          <a:bodyPr/>
          <a:lstStyle/>
          <a:p>
            <a:r>
              <a:rPr lang="en-US"/>
              <a:t>A childhood story</a:t>
            </a:r>
          </a:p>
          <a:p>
            <a:r>
              <a:rPr lang="en-US"/>
              <a:t>A recent story</a:t>
            </a:r>
          </a:p>
          <a:p>
            <a:r>
              <a:rPr lang="en-US"/>
              <a:t>People bring this taboo with them to church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387">
                                            <p:txEl>
                                              <p:pRg st="1" end="1"/>
                                            </p:txEl>
                                          </p:spTgt>
                                        </p:tgtEl>
                                        <p:attrNameLst>
                                          <p:attrName>style.visibility</p:attrName>
                                        </p:attrNameLst>
                                      </p:cBhvr>
                                      <p:to>
                                        <p:strVal val="visible"/>
                                      </p:to>
                                    </p:set>
                                    <p:animEffect transition="in" filter="fade">
                                      <p:cBhvr>
                                        <p:cTn id="14" dur="1000"/>
                                        <p:tgtEl>
                                          <p:spTgt spid="16387">
                                            <p:txEl>
                                              <p:pRg st="1" end="1"/>
                                            </p:txEl>
                                          </p:spTgt>
                                        </p:tgtEl>
                                      </p:cBhvr>
                                    </p:animEffect>
                                    <p:anim calcmode="lin" valueType="num">
                                      <p:cBhvr>
                                        <p:cTn id="15"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38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387">
                                            <p:txEl>
                                              <p:pRg st="2" end="2"/>
                                            </p:txEl>
                                          </p:spTgt>
                                        </p:tgtEl>
                                        <p:attrNameLst>
                                          <p:attrName>style.visibility</p:attrName>
                                        </p:attrNameLst>
                                      </p:cBhvr>
                                      <p:to>
                                        <p:strVal val="visible"/>
                                      </p:to>
                                    </p:set>
                                    <p:animEffect transition="in" filter="fade">
                                      <p:cBhvr>
                                        <p:cTn id="21" dur="1000"/>
                                        <p:tgtEl>
                                          <p:spTgt spid="16387">
                                            <p:txEl>
                                              <p:pRg st="2" end="2"/>
                                            </p:txEl>
                                          </p:spTgt>
                                        </p:tgtEl>
                                      </p:cBhvr>
                                    </p:animEffect>
                                    <p:anim calcmode="lin" valueType="num">
                                      <p:cBhvr>
                                        <p:cTn id="22" dur="10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38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990600"/>
            <a:ext cx="8229600" cy="1143000"/>
          </a:xfrm>
        </p:spPr>
        <p:txBody>
          <a:bodyPr>
            <a:normAutofit fontScale="90000"/>
          </a:bodyPr>
          <a:lstStyle/>
          <a:p>
            <a:r>
              <a:rPr lang="en-US" sz="4000"/>
              <a:t>The church’s taboo – </a:t>
            </a:r>
            <a:br>
              <a:rPr lang="en-US" sz="4000"/>
            </a:br>
            <a:r>
              <a:rPr lang="en-US" sz="4000"/>
              <a:t>Spiritual/business split</a:t>
            </a:r>
          </a:p>
        </p:txBody>
      </p:sp>
      <p:sp>
        <p:nvSpPr>
          <p:cNvPr id="17411" name="Rectangle 3"/>
          <p:cNvSpPr>
            <a:spLocks noGrp="1" noChangeArrowheads="1"/>
          </p:cNvSpPr>
          <p:nvPr>
            <p:ph type="body" idx="1"/>
          </p:nvPr>
        </p:nvSpPr>
        <p:spPr>
          <a:xfrm>
            <a:off x="457200" y="2362200"/>
            <a:ext cx="8229600" cy="3733800"/>
          </a:xfrm>
        </p:spPr>
        <p:txBody>
          <a:bodyPr/>
          <a:lstStyle/>
          <a:p>
            <a:r>
              <a:rPr lang="en-US" dirty="0"/>
              <a:t>The conspiracy of silence – Loren Mead</a:t>
            </a:r>
          </a:p>
          <a:p>
            <a:r>
              <a:rPr lang="en-US" dirty="0"/>
              <a:t>The pastor on the spiritual side</a:t>
            </a:r>
          </a:p>
          <a:p>
            <a:r>
              <a:rPr lang="en-US" dirty="0"/>
              <a:t>Business leaders on the business side</a:t>
            </a:r>
          </a:p>
          <a:p>
            <a:r>
              <a:rPr lang="en-US" dirty="0"/>
              <a:t>Money talk is always about the “business” life of the </a:t>
            </a:r>
            <a:r>
              <a:rPr lang="en-US" dirty="0" smtClean="0"/>
              <a:t>congregation</a:t>
            </a:r>
          </a:p>
          <a:p>
            <a:r>
              <a:rPr lang="en-US" dirty="0" smtClean="0"/>
              <a:t>Membership/Discipleship Continuum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1000"/>
                                        <p:tgtEl>
                                          <p:spTgt spid="17411">
                                            <p:txEl>
                                              <p:pRg st="0" end="0"/>
                                            </p:txEl>
                                          </p:spTgt>
                                        </p:tgtEl>
                                      </p:cBhvr>
                                    </p:animEffect>
                                    <p:anim calcmode="lin" valueType="num">
                                      <p:cBhvr>
                                        <p:cTn id="8" dur="10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411">
                                            <p:txEl>
                                              <p:pRg st="1" end="1"/>
                                            </p:txEl>
                                          </p:spTgt>
                                        </p:tgtEl>
                                        <p:attrNameLst>
                                          <p:attrName>style.visibility</p:attrName>
                                        </p:attrNameLst>
                                      </p:cBhvr>
                                      <p:to>
                                        <p:strVal val="visible"/>
                                      </p:to>
                                    </p:set>
                                    <p:animEffect transition="in" filter="fade">
                                      <p:cBhvr>
                                        <p:cTn id="14" dur="1000"/>
                                        <p:tgtEl>
                                          <p:spTgt spid="17411">
                                            <p:txEl>
                                              <p:pRg st="1" end="1"/>
                                            </p:txEl>
                                          </p:spTgt>
                                        </p:tgtEl>
                                      </p:cBhvr>
                                    </p:animEffect>
                                    <p:anim calcmode="lin" valueType="num">
                                      <p:cBhvr>
                                        <p:cTn id="15"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74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411">
                                            <p:txEl>
                                              <p:pRg st="2" end="2"/>
                                            </p:txEl>
                                          </p:spTgt>
                                        </p:tgtEl>
                                        <p:attrNameLst>
                                          <p:attrName>style.visibility</p:attrName>
                                        </p:attrNameLst>
                                      </p:cBhvr>
                                      <p:to>
                                        <p:strVal val="visible"/>
                                      </p:to>
                                    </p:set>
                                    <p:animEffect transition="in" filter="fade">
                                      <p:cBhvr>
                                        <p:cTn id="21" dur="1000"/>
                                        <p:tgtEl>
                                          <p:spTgt spid="17411">
                                            <p:txEl>
                                              <p:pRg st="2" end="2"/>
                                            </p:txEl>
                                          </p:spTgt>
                                        </p:tgtEl>
                                      </p:cBhvr>
                                    </p:animEffect>
                                    <p:anim calcmode="lin" valueType="num">
                                      <p:cBhvr>
                                        <p:cTn id="22"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411">
                                            <p:txEl>
                                              <p:pRg st="3" end="3"/>
                                            </p:txEl>
                                          </p:spTgt>
                                        </p:tgtEl>
                                        <p:attrNameLst>
                                          <p:attrName>style.visibility</p:attrName>
                                        </p:attrNameLst>
                                      </p:cBhvr>
                                      <p:to>
                                        <p:strVal val="visible"/>
                                      </p:to>
                                    </p:set>
                                    <p:animEffect transition="in" filter="fade">
                                      <p:cBhvr>
                                        <p:cTn id="28" dur="1000"/>
                                        <p:tgtEl>
                                          <p:spTgt spid="17411">
                                            <p:txEl>
                                              <p:pRg st="3" end="3"/>
                                            </p:txEl>
                                          </p:spTgt>
                                        </p:tgtEl>
                                      </p:cBhvr>
                                    </p:animEffect>
                                    <p:anim calcmode="lin" valueType="num">
                                      <p:cBhvr>
                                        <p:cTn id="29" dur="10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74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411">
                                            <p:txEl>
                                              <p:pRg st="4" end="4"/>
                                            </p:txEl>
                                          </p:spTgt>
                                        </p:tgtEl>
                                        <p:attrNameLst>
                                          <p:attrName>style.visibility</p:attrName>
                                        </p:attrNameLst>
                                      </p:cBhvr>
                                      <p:to>
                                        <p:strVal val="visible"/>
                                      </p:to>
                                    </p:set>
                                    <p:animEffect transition="in" filter="fade">
                                      <p:cBhvr>
                                        <p:cTn id="35" dur="1000"/>
                                        <p:tgtEl>
                                          <p:spTgt spid="17411">
                                            <p:txEl>
                                              <p:pRg st="4" end="4"/>
                                            </p:txEl>
                                          </p:spTgt>
                                        </p:tgtEl>
                                      </p:cBhvr>
                                    </p:animEffect>
                                    <p:anim calcmode="lin" valueType="num">
                                      <p:cBhvr>
                                        <p:cTn id="36" dur="10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741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1143000"/>
            <a:ext cx="8229600" cy="1143000"/>
          </a:xfrm>
        </p:spPr>
        <p:txBody>
          <a:bodyPr>
            <a:normAutofit fontScale="90000"/>
          </a:bodyPr>
          <a:lstStyle/>
          <a:p>
            <a:r>
              <a:rPr lang="en-US" sz="4000"/>
              <a:t>Reality #1 </a:t>
            </a:r>
            <a:br>
              <a:rPr lang="en-US" sz="4000"/>
            </a:br>
            <a:r>
              <a:rPr lang="en-US" sz="4000"/>
              <a:t>Financial houses in disarray</a:t>
            </a:r>
          </a:p>
        </p:txBody>
      </p:sp>
      <p:sp>
        <p:nvSpPr>
          <p:cNvPr id="18435" name="Rectangle 3"/>
          <p:cNvSpPr>
            <a:spLocks noGrp="1" noChangeArrowheads="1"/>
          </p:cNvSpPr>
          <p:nvPr>
            <p:ph type="body" idx="1"/>
          </p:nvPr>
        </p:nvSpPr>
        <p:spPr>
          <a:xfrm>
            <a:off x="457200" y="2743200"/>
            <a:ext cx="8229600" cy="3352800"/>
          </a:xfrm>
        </p:spPr>
        <p:txBody>
          <a:bodyPr/>
          <a:lstStyle/>
          <a:p>
            <a:r>
              <a:rPr lang="en-US"/>
              <a:t>People who know their financial support of the congregation is awful have lots to lose if money is talked about openly and honestly</a:t>
            </a:r>
          </a:p>
          <a:p>
            <a:r>
              <a:rPr lang="en-US"/>
              <a:t>People who try to use money to bully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1447800"/>
            <a:ext cx="8229600" cy="1143000"/>
          </a:xfrm>
        </p:spPr>
        <p:txBody>
          <a:bodyPr>
            <a:normAutofit fontScale="90000"/>
          </a:bodyPr>
          <a:lstStyle/>
          <a:p>
            <a:r>
              <a:rPr lang="en-US" sz="4000"/>
              <a:t>Reality #2 - Pastors who don’t want open and honest money talk</a:t>
            </a:r>
          </a:p>
        </p:txBody>
      </p:sp>
      <p:sp>
        <p:nvSpPr>
          <p:cNvPr id="20483" name="Rectangle 3"/>
          <p:cNvSpPr>
            <a:spLocks noGrp="1" noChangeArrowheads="1"/>
          </p:cNvSpPr>
          <p:nvPr>
            <p:ph type="body" idx="1"/>
          </p:nvPr>
        </p:nvSpPr>
        <p:spPr>
          <a:xfrm>
            <a:off x="457200" y="2895600"/>
            <a:ext cx="8229600" cy="3200400"/>
          </a:xfrm>
        </p:spPr>
        <p:txBody>
          <a:bodyPr/>
          <a:lstStyle/>
          <a:p>
            <a:r>
              <a:rPr lang="en-US"/>
              <a:t>The pastor’s financial house is in disarray</a:t>
            </a:r>
          </a:p>
          <a:p>
            <a:r>
              <a:rPr lang="en-US"/>
              <a:t>The pastor’s money bind – Loren Mead</a:t>
            </a:r>
          </a:p>
          <a:p>
            <a:r>
              <a:rPr lang="en-US"/>
              <a:t>Fear that money talk will drive potential members away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Some practical applications</a:t>
            </a:r>
          </a:p>
        </p:txBody>
      </p:sp>
      <p:sp>
        <p:nvSpPr>
          <p:cNvPr id="21507" name="Rectangle 3"/>
          <p:cNvSpPr>
            <a:spLocks noGrp="1" noChangeArrowheads="1"/>
          </p:cNvSpPr>
          <p:nvPr>
            <p:ph type="body" idx="1"/>
          </p:nvPr>
        </p:nvSpPr>
        <p:spPr/>
        <p:txBody>
          <a:bodyPr/>
          <a:lstStyle/>
          <a:p>
            <a:pPr>
              <a:lnSpc>
                <a:spcPct val="90000"/>
              </a:lnSpc>
            </a:pPr>
            <a:r>
              <a:rPr lang="en-US"/>
              <a:t>What should the pastor know about what people give?</a:t>
            </a:r>
          </a:p>
          <a:p>
            <a:pPr>
              <a:lnSpc>
                <a:spcPct val="90000"/>
              </a:lnSpc>
            </a:pPr>
            <a:r>
              <a:rPr lang="en-US"/>
              <a:t>What should the people know about what the pastor gives?</a:t>
            </a:r>
          </a:p>
          <a:p>
            <a:pPr>
              <a:lnSpc>
                <a:spcPct val="90000"/>
              </a:lnSpc>
            </a:pPr>
            <a:r>
              <a:rPr lang="en-US"/>
              <a:t>How involved should the pastor be in the financial life of the congregation?</a:t>
            </a:r>
          </a:p>
          <a:p>
            <a:pPr>
              <a:lnSpc>
                <a:spcPct val="90000"/>
              </a:lnSpc>
            </a:pPr>
            <a:r>
              <a:rPr lang="en-US"/>
              <a:t>How much of what happens in your congregation around money is really about power and control?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1000"/>
                                        <p:tgtEl>
                                          <p:spTgt spid="21507">
                                            <p:txEl>
                                              <p:pRg st="0" end="0"/>
                                            </p:txEl>
                                          </p:spTgt>
                                        </p:tgtEl>
                                      </p:cBhvr>
                                    </p:animEffect>
                                    <p:anim calcmode="lin" valueType="num">
                                      <p:cBhvr>
                                        <p:cTn id="8"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1" end="1"/>
                                            </p:txEl>
                                          </p:spTgt>
                                        </p:tgtEl>
                                        <p:attrNameLst>
                                          <p:attrName>style.visibility</p:attrName>
                                        </p:attrNameLst>
                                      </p:cBhvr>
                                      <p:to>
                                        <p:strVal val="visible"/>
                                      </p:to>
                                    </p:set>
                                    <p:animEffect transition="in" filter="fade">
                                      <p:cBhvr>
                                        <p:cTn id="14" dur="1000"/>
                                        <p:tgtEl>
                                          <p:spTgt spid="21507">
                                            <p:txEl>
                                              <p:pRg st="1" end="1"/>
                                            </p:txEl>
                                          </p:spTgt>
                                        </p:tgtEl>
                                      </p:cBhvr>
                                    </p:animEffect>
                                    <p:anim calcmode="lin" valueType="num">
                                      <p:cBhvr>
                                        <p:cTn id="15"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7">
                                            <p:txEl>
                                              <p:pRg st="2" end="2"/>
                                            </p:txEl>
                                          </p:spTgt>
                                        </p:tgtEl>
                                        <p:attrNameLst>
                                          <p:attrName>style.visibility</p:attrName>
                                        </p:attrNameLst>
                                      </p:cBhvr>
                                      <p:to>
                                        <p:strVal val="visible"/>
                                      </p:to>
                                    </p:set>
                                    <p:animEffect transition="in" filter="fade">
                                      <p:cBhvr>
                                        <p:cTn id="21" dur="1000"/>
                                        <p:tgtEl>
                                          <p:spTgt spid="21507">
                                            <p:txEl>
                                              <p:pRg st="2" end="2"/>
                                            </p:txEl>
                                          </p:spTgt>
                                        </p:tgtEl>
                                      </p:cBhvr>
                                    </p:animEffect>
                                    <p:anim calcmode="lin" valueType="num">
                                      <p:cBhvr>
                                        <p:cTn id="22"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1507">
                                            <p:txEl>
                                              <p:pRg st="3" end="3"/>
                                            </p:txEl>
                                          </p:spTgt>
                                        </p:tgtEl>
                                        <p:attrNameLst>
                                          <p:attrName>style.visibility</p:attrName>
                                        </p:attrNameLst>
                                      </p:cBhvr>
                                      <p:to>
                                        <p:strVal val="visible"/>
                                      </p:to>
                                    </p:set>
                                    <p:animEffect transition="in" filter="fade">
                                      <p:cBhvr>
                                        <p:cTn id="28" dur="1000"/>
                                        <p:tgtEl>
                                          <p:spTgt spid="21507">
                                            <p:txEl>
                                              <p:pRg st="3" end="3"/>
                                            </p:txEl>
                                          </p:spTgt>
                                        </p:tgtEl>
                                      </p:cBhvr>
                                    </p:animEffect>
                                    <p:anim calcmode="lin" valueType="num">
                                      <p:cBhvr>
                                        <p:cTn id="29" dur="1000" fill="hold"/>
                                        <p:tgtEl>
                                          <p:spTgt spid="2150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150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449</Words>
  <Application>Microsoft Office PowerPoint</Application>
  <PresentationFormat>On-screen Show (4:3)</PresentationFormat>
  <Paragraphs>39</Paragraphs>
  <Slides>9</Slides>
  <Notes>2</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A vital step toward healthy stewardship ministry is an ongoing Biblical conversation about money and possessions.</vt:lpstr>
      <vt:lpstr>To talk about money is to be faithful to scripture.</vt:lpstr>
      <vt:lpstr>Talk about money will strengthen and support God’s people</vt:lpstr>
      <vt:lpstr>How is it with you and money?</vt:lpstr>
      <vt:lpstr>Society’s Taboo – We don’t talk about money</vt:lpstr>
      <vt:lpstr>The church’s taboo –  Spiritual/business split</vt:lpstr>
      <vt:lpstr>Reality #1  Financial houses in disarray</vt:lpstr>
      <vt:lpstr>Reality #2 - Pastors who don’t want open and honest money talk</vt:lpstr>
      <vt:lpstr>Some practical applications</vt:lpstr>
    </vt:vector>
  </TitlesOfParts>
  <Company> </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vital step toward healthy stewardship ministry is an ongoing Biblical conversation about money and possessions.</dc:title>
  <dc:creator>Chick and Chris Lane</dc:creator>
  <cp:lastModifiedBy>Greg Kaufmann</cp:lastModifiedBy>
  <cp:revision>3</cp:revision>
  <dcterms:created xsi:type="dcterms:W3CDTF">2010-11-11T01:58:11Z</dcterms:created>
  <dcterms:modified xsi:type="dcterms:W3CDTF">2010-11-11T01:58:45Z</dcterms:modified>
</cp:coreProperties>
</file>